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893100"/>
          </a:xfrm>
        </p:spPr>
        <p:txBody>
          <a:bodyPr/>
          <a:lstStyle/>
          <a:p>
            <a:pPr indent="71755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 the 15th century, the Chinese toothbrush found its way into Europe. It became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among local people soon.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toothbrushes was not as famous as that of paper-making, but it was very useful in daily life. Today we get </a:t>
            </a:r>
            <a:r>
              <a:rPr lang="en-US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the good </a:t>
            </a:r>
            <a:r>
              <a:rPr lang="zh-CN" altLang="zh-CN" sz="28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8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brushing teeth. We should thank the ancient Chinese for it</a:t>
            </a:r>
            <a:r>
              <a:rPr lang="en-US" altLang="zh-CN" sz="28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429000"/>
            <a:ext cx="11485848" cy="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243138" algn="l"/>
                <a:tab pos="4572000" algn="l"/>
                <a:tab pos="7262813" algn="l"/>
                <a:tab pos="950595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popular	B. different	C. strange	D. boring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970334" y="3450820"/>
            <a:ext cx="444352" cy="6955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zh-CN" smtClean="0">
                <a:latin typeface="Times New Roman"/>
                <a:ea typeface="宋体"/>
              </a:rPr>
              <a:t>A</a:t>
            </a:r>
            <a:endParaRPr lang="zh-CN" altLang="en-US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4077072"/>
            <a:ext cx="11485848" cy="2505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考查形容词辨析。句意：它很快在当地人中变得受欢迎。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popular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endParaRPr lang="en-US" altLang="zh-CN" sz="2800" b="1" u="wavy">
              <a:solidFill>
                <a:srgbClr val="FF0000"/>
              </a:solidFill>
              <a:uFill>
                <a:solidFill>
                  <a:srgbClr val="00B0F0"/>
                </a:solidFill>
              </a:uFill>
              <a:cs typeface="Times New Roman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受</a:t>
            </a:r>
            <a:r>
              <a:rPr lang="zh-CN" altLang="zh-CN" sz="28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欢迎的；流行的</a:t>
            </a:r>
            <a:r>
              <a:rPr lang="en-US" altLang="zh-CN" sz="2800" b="1" spc="-100" smtClean="0">
                <a:solidFill>
                  <a:srgbClr val="FF0000"/>
                </a:solidFill>
                <a:cs typeface="Times New Roman"/>
              </a:rPr>
              <a:t> </a:t>
            </a:r>
            <a:r>
              <a:rPr lang="zh-CN" altLang="zh-CN" sz="2800" b="1" spc="-100" smtClean="0">
                <a:solidFill>
                  <a:srgbClr val="FF0000"/>
                </a:solidFill>
                <a:cs typeface="Times New Roman"/>
              </a:rPr>
              <a:t>；</a:t>
            </a:r>
            <a:r>
              <a:rPr lang="en-US" altLang="zh-CN" sz="2800" b="1" spc="-100" smtClean="0">
                <a:solidFill>
                  <a:srgbClr val="FF0000"/>
                </a:solidFill>
                <a:cs typeface="Times New Roman"/>
              </a:rPr>
              <a:t>different</a:t>
            </a:r>
            <a:r>
              <a:rPr lang="zh-CN" altLang="zh-CN" sz="2800" b="1" spc="-100" smtClean="0">
                <a:solidFill>
                  <a:srgbClr val="FF0000"/>
                </a:solidFill>
                <a:cs typeface="Times New Roman"/>
              </a:rPr>
              <a:t>不同的；</a:t>
            </a:r>
            <a:r>
              <a:rPr lang="en-US" altLang="zh-CN" sz="2800" b="1" spc="-100" smtClean="0">
                <a:solidFill>
                  <a:srgbClr val="FF0000"/>
                </a:solidFill>
                <a:cs typeface="Times New Roman"/>
              </a:rPr>
              <a:t>strange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奇怪的；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boring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无聊的。根</a:t>
            </a:r>
            <a:r>
              <a:rPr lang="zh-CN" altLang="zh-CN" sz="2800" b="1" spc="-100" smtClean="0">
                <a:solidFill>
                  <a:srgbClr val="FF0000"/>
                </a:solidFill>
                <a:cs typeface="Times New Roman"/>
              </a:rPr>
              <a:t>据</a:t>
            </a:r>
            <a:r>
              <a:rPr lang="en-US" altLang="zh-CN" sz="2800" b="1" spc="-100" smtClean="0">
                <a:solidFill>
                  <a:srgbClr val="FF0000"/>
                </a:solidFill>
                <a:cs typeface="Times New Roman"/>
              </a:rPr>
              <a:t>“among local people soon”</a:t>
            </a:r>
            <a:r>
              <a:rPr lang="zh-CN" altLang="zh-CN" sz="2800" b="1" spc="-100" smtClean="0">
                <a:solidFill>
                  <a:srgbClr val="FF0000"/>
                </a:solidFill>
                <a:cs typeface="Times New Roman"/>
              </a:rPr>
              <a:t>可知，牙刷在当地人之中变得受欢迎。故选</a:t>
            </a:r>
            <a:r>
              <a:rPr lang="en-US" altLang="zh-CN" sz="2800" b="1" spc="-100" smtClean="0">
                <a:solidFill>
                  <a:srgbClr val="FF0000"/>
                </a:solidFill>
                <a:cs typeface="Times New Roman"/>
              </a:rPr>
              <a:t>A</a:t>
            </a:r>
            <a:r>
              <a:rPr lang="zh-CN" altLang="zh-CN" sz="2800" b="1" spc="-10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800" spc="-1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87395" y="4697225"/>
            <a:ext cx="446825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en-US" altLang="zh-CN">
                <a:solidFill>
                  <a:srgbClr val="00B0F0"/>
                </a:solidFill>
                <a:latin typeface="+mn-lt"/>
                <a:ea typeface="楷体" pitchFamily="49" charset="-122"/>
                <a:cs typeface="Times New Roman"/>
              </a:rPr>
              <a:t>be popular with</a:t>
            </a:r>
            <a:r>
              <a:rPr lang="zh-CN" altLang="en-US">
                <a:solidFill>
                  <a:srgbClr val="00B0F0"/>
                </a:solidFill>
                <a:latin typeface="+mn-lt"/>
                <a:ea typeface="楷体" pitchFamily="49" charset="-122"/>
                <a:cs typeface="Times New Roman"/>
              </a:rPr>
              <a:t>受</a:t>
            </a:r>
            <a:r>
              <a:rPr lang="en-US" altLang="zh-CN">
                <a:solidFill>
                  <a:srgbClr val="00B0F0"/>
                </a:solidFill>
                <a:latin typeface="+mn-ea"/>
                <a:ea typeface="+mn-ea"/>
                <a:cs typeface="Times New Roman"/>
              </a:rPr>
              <a:t>……</a:t>
            </a:r>
            <a:r>
              <a:rPr lang="zh-CN" altLang="en-US">
                <a:solidFill>
                  <a:srgbClr val="00B0F0"/>
                </a:solidFill>
                <a:latin typeface="+mn-lt"/>
                <a:ea typeface="楷体" pitchFamily="49" charset="-122"/>
                <a:cs typeface="Times New Roman"/>
              </a:rPr>
              <a:t>欢迎</a:t>
            </a:r>
            <a:endParaRPr lang="zh-CN" altLang="zh-CN">
              <a:solidFill>
                <a:srgbClr val="00B0F0"/>
              </a:solidFill>
              <a:latin typeface="+mn-ea"/>
              <a:ea typeface="+mn-ea"/>
              <a:cs typeface="Times New Roman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911630" y="4731729"/>
            <a:ext cx="576064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8936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893100"/>
          </a:xfrm>
        </p:spPr>
        <p:txBody>
          <a:bodyPr/>
          <a:lstStyle/>
          <a:p>
            <a:pPr indent="71755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 the 15th century, the Chinese toothbrush found its way into Europe. It became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among local people soon.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toothbrushes was not as famous as that of paper-making, but it was very useful in daily life. Today we get </a:t>
            </a:r>
            <a:r>
              <a:rPr lang="en-US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the good </a:t>
            </a:r>
            <a:r>
              <a:rPr lang="zh-CN" altLang="zh-CN" sz="28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8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brushing teeth. We should thank the ancient Chinese for it</a:t>
            </a:r>
            <a:r>
              <a:rPr lang="en-US" altLang="zh-CN" sz="28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3424432"/>
            <a:ext cx="11485848" cy="624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251075" algn="l"/>
                <a:tab pos="3941763" algn="l"/>
                <a:tab pos="6815138" algn="l"/>
                <a:tab pos="923925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action	B. pollution	C. tradition	D. invention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TextBox 3"/>
          <p:cNvSpPr txBox="1"/>
          <p:nvPr/>
        </p:nvSpPr>
        <p:spPr>
          <a:xfrm>
            <a:off x="977012" y="3446016"/>
            <a:ext cx="444352" cy="6288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mtClean="0">
                <a:latin typeface="Times New Roman"/>
                <a:ea typeface="宋体"/>
              </a:rPr>
              <a:t>D</a:t>
            </a:r>
            <a:endParaRPr lang="zh-CN" altLang="en-US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8"/>
          <p:cNvSpPr txBox="1">
            <a:spLocks/>
          </p:cNvSpPr>
          <p:nvPr/>
        </p:nvSpPr>
        <p:spPr bwMode="auto">
          <a:xfrm>
            <a:off x="360996" y="4019080"/>
            <a:ext cx="11485848" cy="243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考查名词辨析。句意：牙刷的发明不如造纸术出名，但它在日常生活中非常有用。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action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行动；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pollution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污染；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tradition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传统；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invention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发明。根据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“of toothbrushes was not as famous as that of paper-making”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可知，牙刷的发明不如造纸术出名。故选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D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8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19698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033266"/>
          </a:xfrm>
        </p:spPr>
        <p:txBody>
          <a:bodyPr/>
          <a:lstStyle/>
          <a:p>
            <a:pPr indent="71755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 the 15th century, the Chinese toothbrush found its way into Europe. It became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among local people soon. The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toothbrushes was not as famous as that of paper-making, but it was very useful in daily life. Today we get </a:t>
            </a:r>
            <a:r>
              <a:rPr lang="en-US" altLang="zh-CN" sz="30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the good </a:t>
            </a:r>
            <a:r>
              <a:rPr lang="zh-CN" altLang="zh-CN" sz="30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30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brushing teeth. We should thank the ancient Chinese for it</a:t>
            </a:r>
            <a:r>
              <a:rPr lang="en-US" altLang="zh-CN" sz="30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0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64502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130800" algn="l"/>
                <a:tab pos="7831455" algn="l"/>
                <a:tab pos="10171430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task              B. habit                 C. result	D. fac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TextBox 3"/>
          <p:cNvSpPr txBox="1"/>
          <p:nvPr/>
        </p:nvSpPr>
        <p:spPr>
          <a:xfrm>
            <a:off x="996702" y="3657981"/>
            <a:ext cx="441146" cy="6672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3000" smtClean="0">
                <a:latin typeface="Times New Roman"/>
                <a:ea typeface="宋体"/>
              </a:rPr>
              <a:t>B</a:t>
            </a:r>
            <a:endParaRPr lang="zh-CN" altLang="en-US" sz="3000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9"/>
          <p:cNvSpPr txBox="1">
            <a:spLocks/>
          </p:cNvSpPr>
          <p:nvPr/>
        </p:nvSpPr>
        <p:spPr bwMode="auto">
          <a:xfrm>
            <a:off x="334566" y="4282097"/>
            <a:ext cx="11485848" cy="1955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考查名词辨析。句意：如今我们养成了刷牙的好习惯。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task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任务；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habit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习惯；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result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结果；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fact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事实。根据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“get into the good... of brushing teeth”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可知，此处指养成刷牙的好习惯。故选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B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53560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748980"/>
            <a:ext cx="11226460" cy="1295360"/>
          </a:xfrm>
          <a:prstGeom prst="rect">
            <a:avLst/>
          </a:prstGeom>
        </p:spPr>
      </p:pic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360854" y="3546931"/>
            <a:ext cx="11485848" cy="818173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广安中考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047235"/>
            <a:ext cx="3024336" cy="79037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98884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ea typeface="楷体"/>
                <a:cs typeface="Times New Roman"/>
              </a:rPr>
              <a:t>                           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本文是一篇说明文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介绍了牙刷的发展历史和功能。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48806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358" y="695696"/>
            <a:ext cx="11485848" cy="2768835"/>
          </a:xfrm>
        </p:spPr>
        <p:txBody>
          <a:bodyPr/>
          <a:lstStyle/>
          <a:p>
            <a:pPr indent="714375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small thing we use every day. We usually put 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bathroom. If we don’t use it, we might have tooth problems. Can you guess what it is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it’s the toothbrush. But do you know 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its history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3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95358" y="3287984"/>
            <a:ext cx="11485848" cy="681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130800" algn="l"/>
                <a:tab pos="7831455" algn="l"/>
                <a:tab pos="10171430" algn="l"/>
              </a:tabLst>
            </a:pPr>
            <a:r>
              <a:rPr lang="zh-CN" altLang="zh-CN" sz="3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3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them            B. they             C. it	              D. its</a:t>
            </a:r>
            <a:endParaRPr lang="zh-CN" altLang="zh-CN" sz="3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TextBox 1"/>
          <p:cNvSpPr txBox="1"/>
          <p:nvPr/>
        </p:nvSpPr>
        <p:spPr>
          <a:xfrm>
            <a:off x="1044785" y="3292193"/>
            <a:ext cx="471604" cy="760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3100">
                <a:latin typeface="Times New Roman"/>
                <a:ea typeface="宋体"/>
              </a:rPr>
              <a:t>C</a:t>
            </a:r>
            <a:endParaRPr lang="zh-CN" altLang="en-US" sz="3100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95358" y="3936056"/>
            <a:ext cx="11485848" cy="276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1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1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1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100" b="1" smtClean="0">
                <a:solidFill>
                  <a:srgbClr val="FF0000"/>
                </a:solidFill>
                <a:cs typeface="Times New Roman"/>
              </a:rPr>
              <a:t>考查代词辨析。句意：我们通常把它放在浴室里。</a:t>
            </a:r>
            <a:r>
              <a:rPr lang="en-US" altLang="zh-CN" sz="3100" b="1" smtClean="0">
                <a:solidFill>
                  <a:srgbClr val="FF0000"/>
                </a:solidFill>
                <a:cs typeface="Times New Roman"/>
              </a:rPr>
              <a:t>them</a:t>
            </a:r>
            <a:r>
              <a:rPr lang="zh-CN" altLang="zh-CN" sz="3100" b="1" smtClean="0">
                <a:solidFill>
                  <a:srgbClr val="FF0000"/>
                </a:solidFill>
                <a:cs typeface="Times New Roman"/>
              </a:rPr>
              <a:t>他</a:t>
            </a:r>
            <a:r>
              <a:rPr lang="en-US" altLang="zh-CN" sz="3100" b="1" smtClean="0">
                <a:solidFill>
                  <a:srgbClr val="FF0000"/>
                </a:solidFill>
                <a:cs typeface="Times New Roman"/>
              </a:rPr>
              <a:t>/</a:t>
            </a:r>
            <a:r>
              <a:rPr lang="zh-CN" altLang="zh-CN" sz="3100" b="1" smtClean="0">
                <a:solidFill>
                  <a:srgbClr val="FF0000"/>
                </a:solidFill>
                <a:cs typeface="Times New Roman"/>
              </a:rPr>
              <a:t>她</a:t>
            </a:r>
            <a:r>
              <a:rPr lang="en-US" altLang="zh-CN" sz="3100" b="1" smtClean="0">
                <a:solidFill>
                  <a:srgbClr val="FF0000"/>
                </a:solidFill>
                <a:cs typeface="Times New Roman"/>
              </a:rPr>
              <a:t>/</a:t>
            </a:r>
            <a:r>
              <a:rPr lang="zh-CN" altLang="zh-CN" sz="3100" b="1" smtClean="0">
                <a:solidFill>
                  <a:srgbClr val="FF0000"/>
                </a:solidFill>
                <a:cs typeface="Times New Roman"/>
              </a:rPr>
              <a:t>它们，宾格；</a:t>
            </a:r>
            <a:r>
              <a:rPr lang="en-US" altLang="zh-CN" sz="3100" b="1" smtClean="0">
                <a:solidFill>
                  <a:srgbClr val="FF0000"/>
                </a:solidFill>
                <a:cs typeface="Times New Roman"/>
              </a:rPr>
              <a:t>they</a:t>
            </a:r>
            <a:r>
              <a:rPr lang="zh-CN" altLang="zh-CN" sz="3100" b="1" smtClean="0">
                <a:solidFill>
                  <a:srgbClr val="FF0000"/>
                </a:solidFill>
                <a:cs typeface="Times New Roman"/>
              </a:rPr>
              <a:t>他</a:t>
            </a:r>
            <a:r>
              <a:rPr lang="en-US" altLang="zh-CN" sz="3100" b="1" smtClean="0">
                <a:solidFill>
                  <a:srgbClr val="FF0000"/>
                </a:solidFill>
                <a:cs typeface="Times New Roman"/>
              </a:rPr>
              <a:t>/</a:t>
            </a:r>
            <a:r>
              <a:rPr lang="zh-CN" altLang="zh-CN" sz="3100" b="1" smtClean="0">
                <a:solidFill>
                  <a:srgbClr val="FF0000"/>
                </a:solidFill>
                <a:cs typeface="Times New Roman"/>
              </a:rPr>
              <a:t>她</a:t>
            </a:r>
            <a:r>
              <a:rPr lang="en-US" altLang="zh-CN" sz="3100" b="1" smtClean="0">
                <a:solidFill>
                  <a:srgbClr val="FF0000"/>
                </a:solidFill>
                <a:cs typeface="Times New Roman"/>
              </a:rPr>
              <a:t>/</a:t>
            </a:r>
            <a:r>
              <a:rPr lang="zh-CN" altLang="zh-CN" sz="3100" b="1" smtClean="0">
                <a:solidFill>
                  <a:srgbClr val="FF0000"/>
                </a:solidFill>
                <a:cs typeface="Times New Roman"/>
              </a:rPr>
              <a:t>它们，主格；</a:t>
            </a:r>
            <a:r>
              <a:rPr lang="en-US" altLang="zh-CN" sz="3100" b="1" smtClean="0">
                <a:solidFill>
                  <a:srgbClr val="FF0000"/>
                </a:solidFill>
                <a:cs typeface="Times New Roman"/>
              </a:rPr>
              <a:t>it</a:t>
            </a:r>
            <a:r>
              <a:rPr lang="zh-CN" altLang="zh-CN" sz="3100" b="1" smtClean="0">
                <a:solidFill>
                  <a:srgbClr val="FF0000"/>
                </a:solidFill>
                <a:cs typeface="Times New Roman"/>
              </a:rPr>
              <a:t>它；</a:t>
            </a:r>
            <a:r>
              <a:rPr lang="en-US" altLang="zh-CN" sz="3100" b="1" smtClean="0">
                <a:solidFill>
                  <a:srgbClr val="FF0000"/>
                </a:solidFill>
                <a:cs typeface="Times New Roman"/>
              </a:rPr>
              <a:t>its</a:t>
            </a:r>
            <a:r>
              <a:rPr lang="zh-CN" altLang="zh-CN" sz="3100" b="1" smtClean="0">
                <a:solidFill>
                  <a:srgbClr val="FF0000"/>
                </a:solidFill>
                <a:cs typeface="Times New Roman"/>
              </a:rPr>
              <a:t>它的。根据</a:t>
            </a:r>
            <a:r>
              <a:rPr lang="en-US" altLang="zh-CN" sz="3100" b="1" smtClean="0">
                <a:solidFill>
                  <a:srgbClr val="FF0000"/>
                </a:solidFill>
                <a:cs typeface="Times New Roman"/>
              </a:rPr>
              <a:t>“There is a small thing we use every day.”</a:t>
            </a:r>
            <a:r>
              <a:rPr lang="zh-CN" altLang="zh-CN" sz="3100" b="1" smtClean="0">
                <a:solidFill>
                  <a:srgbClr val="FF0000"/>
                </a:solidFill>
                <a:cs typeface="Times New Roman"/>
              </a:rPr>
              <a:t>可知，此处指代</a:t>
            </a:r>
            <a:r>
              <a:rPr lang="en-US" altLang="zh-CN" sz="3100" b="1" smtClean="0">
                <a:solidFill>
                  <a:srgbClr val="FF0000"/>
                </a:solidFill>
                <a:cs typeface="Times New Roman"/>
              </a:rPr>
              <a:t>“</a:t>
            </a:r>
            <a:r>
              <a:rPr lang="zh-CN" altLang="zh-CN" sz="3100" b="1" smtClean="0">
                <a:solidFill>
                  <a:srgbClr val="FF0000"/>
                </a:solidFill>
                <a:cs typeface="Times New Roman"/>
              </a:rPr>
              <a:t>这个</a:t>
            </a:r>
            <a:r>
              <a:rPr lang="zh-CN" altLang="zh-CN" sz="3100" b="1" spc="-100" smtClean="0">
                <a:solidFill>
                  <a:srgbClr val="FF0000"/>
                </a:solidFill>
                <a:cs typeface="Times New Roman"/>
              </a:rPr>
              <a:t>小东西</a:t>
            </a:r>
            <a:r>
              <a:rPr lang="en-US" altLang="zh-CN" sz="3100" b="1" spc="-100" smtClean="0">
                <a:solidFill>
                  <a:srgbClr val="FF0000"/>
                </a:solidFill>
                <a:cs typeface="Times New Roman"/>
              </a:rPr>
              <a:t>”</a:t>
            </a:r>
            <a:r>
              <a:rPr lang="zh-CN" altLang="zh-CN" sz="3100" b="1" spc="-100" smtClean="0">
                <a:solidFill>
                  <a:srgbClr val="FF0000"/>
                </a:solidFill>
                <a:cs typeface="Times New Roman"/>
              </a:rPr>
              <a:t>，空处作宾语，因此用人称代词的宾格形式</a:t>
            </a:r>
            <a:r>
              <a:rPr lang="en-US" altLang="zh-CN" sz="3100" b="1" spc="-100" smtClean="0">
                <a:solidFill>
                  <a:srgbClr val="FF0000"/>
                </a:solidFill>
                <a:cs typeface="Times New Roman"/>
              </a:rPr>
              <a:t>it</a:t>
            </a:r>
            <a:r>
              <a:rPr lang="zh-CN" altLang="zh-CN" sz="3100" b="1" spc="-100" smtClean="0">
                <a:solidFill>
                  <a:srgbClr val="FF0000"/>
                </a:solidFill>
                <a:cs typeface="Times New Roman"/>
              </a:rPr>
              <a:t>。故选</a:t>
            </a:r>
            <a:r>
              <a:rPr lang="en-US" altLang="zh-CN" sz="3100" b="1" spc="-100" smtClean="0">
                <a:solidFill>
                  <a:srgbClr val="FF0000"/>
                </a:solidFill>
                <a:cs typeface="Times New Roman"/>
              </a:rPr>
              <a:t>C</a:t>
            </a:r>
            <a:r>
              <a:rPr lang="zh-CN" altLang="zh-CN" sz="3100" b="1" spc="-10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100" spc="-1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918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434256"/>
          </a:xfrm>
        </p:spPr>
        <p:txBody>
          <a:bodyPr/>
          <a:lstStyle/>
          <a:p>
            <a:pPr indent="714375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small thing we use every day. We usually put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bathroom. If we don’t use it, we might have tooth problems. Can you guess what it is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it’s the toothbrush. But do you know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its history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068960"/>
            <a:ext cx="11485848" cy="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251075" algn="l"/>
                <a:tab pos="4217988" algn="l"/>
                <a:tab pos="6996113" algn="l"/>
                <a:tab pos="7831138" algn="l"/>
                <a:tab pos="942022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something	   B. anything	C. somewhere	D. anywhere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965576" y="3180411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latin typeface="Times New Roman"/>
                <a:ea typeface="宋体"/>
              </a:rPr>
              <a:t>B</a:t>
            </a:r>
            <a:endParaRPr lang="zh-CN" altLang="en-US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60854" y="3645024"/>
            <a:ext cx="11485848" cy="293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考查词义辨析。句意：但是你知道它的历史吗？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something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某事，某物；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anything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 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任何事物；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somewhere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在某处；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anywhere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任何地方。根</a:t>
            </a:r>
            <a:endParaRPr lang="en-US" altLang="zh-CN" sz="2800" b="1" smtClean="0">
              <a:solidFill>
                <a:srgbClr val="FF0000"/>
              </a:solidFill>
              <a:cs typeface="Times New Roman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endParaRPr lang="en-US" altLang="zh-CN" sz="1000" b="1" smtClean="0">
              <a:solidFill>
                <a:srgbClr val="FF0000"/>
              </a:solidFill>
              <a:cs typeface="Times New Roman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endParaRPr lang="en-US" altLang="zh-CN" sz="1000" b="1">
              <a:solidFill>
                <a:srgbClr val="FF0000"/>
              </a:solidFill>
              <a:cs typeface="Times New Roman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据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“know... about its history”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可知，此处指了解它的一些历史，句子是疑问句，用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anything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。故选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B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8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46500" y="4816895"/>
            <a:ext cx="4157414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zh-CN" altLang="en-US" smtClean="0">
                <a:solidFill>
                  <a:srgbClr val="00B0F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用于否定句和疑问句中</a:t>
            </a:r>
            <a:endParaRPr lang="zh-CN" altLang="zh-CN">
              <a:solidFill>
                <a:srgbClr val="00B0F0"/>
              </a:solidFill>
              <a:latin typeface="楷体" pitchFamily="49" charset="-122"/>
              <a:ea typeface="楷体" pitchFamily="49" charset="-122"/>
              <a:cs typeface="Times New Roman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18742" y="4857757"/>
            <a:ext cx="720080" cy="447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477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34256"/>
          </a:xfrm>
        </p:spPr>
        <p:txBody>
          <a:bodyPr/>
          <a:lstStyle/>
          <a:p>
            <a:pPr indent="71755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toothbrushes appeared, the ancient Chinese people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teeth with some small tree branches. About 800 years ago, people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kind of toothbrushes with pig hair and bamboo. It might be the world’s earliest form of toothbrushes. As time went by, the form of toothbrushes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06896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25675" algn="l"/>
                <a:tab pos="4305300" algn="l"/>
                <a:tab pos="7081838" algn="l"/>
                <a:tab pos="7831138" algn="l"/>
                <a:tab pos="905827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cleaned	B. broke	C. took	D. protected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956760" y="320200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altLang="zh-CN" smtClean="0">
                <a:latin typeface="Times New Roman"/>
                <a:ea typeface="宋体"/>
              </a:rPr>
              <a:t>A</a:t>
            </a:r>
            <a:endParaRPr lang="zh-CN" altLang="en-US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9998" y="3620631"/>
            <a:ext cx="11485848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考查动词辨析。句意：在牙刷出现之前，古代中国人用一些小树枝清洁牙齿。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clean</a:t>
            </a: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打扫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 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；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break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打破；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take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拿走；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protect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保护。根据</a:t>
            </a:r>
            <a:endParaRPr lang="en-US" altLang="zh-CN" sz="2800" b="1" smtClean="0">
              <a:solidFill>
                <a:srgbClr val="FF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endParaRPr lang="en-US" altLang="zh-CN" sz="1000" b="1" smtClean="0">
              <a:solidFill>
                <a:srgbClr val="FF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endParaRPr lang="en-US" altLang="zh-CN" sz="1000" b="1" smtClean="0">
              <a:solidFill>
                <a:srgbClr val="FF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“their teeth with some </a:t>
            </a:r>
            <a:r>
              <a:rPr lang="en-US" altLang="zh-CN" sz="2800" b="1" spc="-100" smtClean="0">
                <a:solidFill>
                  <a:srgbClr val="FF0000"/>
                </a:solidFill>
                <a:cs typeface="Times New Roman"/>
              </a:rPr>
              <a:t>small tree branches”</a:t>
            </a:r>
            <a:r>
              <a:rPr lang="zh-CN" altLang="zh-CN" sz="2800" b="1" spc="-100" smtClean="0">
                <a:solidFill>
                  <a:srgbClr val="FF0000"/>
                </a:solidFill>
                <a:cs typeface="Times New Roman"/>
              </a:rPr>
              <a:t>可知，是用小树枝清洁牙齿。故选</a:t>
            </a:r>
            <a:r>
              <a:rPr lang="en-US" altLang="zh-CN" sz="2800" b="1" spc="-100" smtClean="0">
                <a:solidFill>
                  <a:srgbClr val="FF0000"/>
                </a:solidFill>
                <a:cs typeface="Times New Roman"/>
              </a:rPr>
              <a:t>A</a:t>
            </a:r>
            <a:r>
              <a:rPr lang="zh-CN" altLang="zh-CN" sz="2800" b="1" spc="-10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800" spc="-1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28646" y="4817417"/>
            <a:ext cx="49685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en-US" altLang="zh-CN">
                <a:solidFill>
                  <a:srgbClr val="00B0F0"/>
                </a:solidFill>
                <a:latin typeface="+mn-lt"/>
                <a:ea typeface="楷体" pitchFamily="49" charset="-122"/>
                <a:cs typeface="Times New Roman"/>
              </a:rPr>
              <a:t>clean up </a:t>
            </a:r>
            <a:r>
              <a:rPr lang="zh-CN" altLang="en-US">
                <a:solidFill>
                  <a:srgbClr val="00B0F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打扫</a:t>
            </a:r>
            <a:r>
              <a:rPr lang="en-US" altLang="zh-CN">
                <a:solidFill>
                  <a:srgbClr val="00B0F0"/>
                </a:solidFill>
                <a:latin typeface="+mn-ea"/>
                <a:ea typeface="+mn-ea"/>
                <a:cs typeface="Times New Roman"/>
              </a:rPr>
              <a:t>(</a:t>
            </a:r>
            <a:r>
              <a:rPr lang="zh-CN" altLang="en-US">
                <a:solidFill>
                  <a:srgbClr val="00B0F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或清除</a:t>
            </a:r>
            <a:r>
              <a:rPr lang="en-US" altLang="zh-CN">
                <a:solidFill>
                  <a:srgbClr val="00B0F0"/>
                </a:solidFill>
                <a:latin typeface="+mn-ea"/>
                <a:ea typeface="+mn-ea"/>
                <a:cs typeface="Times New Roman"/>
              </a:rPr>
              <a:t>)</a:t>
            </a:r>
            <a:r>
              <a:rPr lang="zh-CN" altLang="en-US">
                <a:solidFill>
                  <a:srgbClr val="00B0F0"/>
                </a:solidFill>
                <a:latin typeface="楷体" pitchFamily="49" charset="-122"/>
                <a:ea typeface="楷体" pitchFamily="49" charset="-122"/>
                <a:cs typeface="Times New Roman"/>
              </a:rPr>
              <a:t>干净</a:t>
            </a:r>
            <a:endParaRPr lang="zh-CN" altLang="zh-CN">
              <a:solidFill>
                <a:srgbClr val="00B0F0"/>
              </a:solidFill>
              <a:latin typeface="楷体" pitchFamily="49" charset="-122"/>
              <a:ea typeface="楷体" pitchFamily="49" charset="-122"/>
              <a:cs typeface="Times New Roman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27626" y="4994014"/>
            <a:ext cx="701020" cy="545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6372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34256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toothbrushes appeared, the ancient Chinese people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teeth with some small tree branches. About 800 years ago, people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kind of toothbrushes with pig hair and bamboo. It might be the world’s earliest form of toothbrushes. As time went by, the form of toothbrushes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3136400"/>
            <a:ext cx="11485848" cy="129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3770313" algn="l"/>
                <a:tab pos="5130800" algn="l"/>
                <a:tab pos="6727825" algn="l"/>
                <a:tab pos="8970963" algn="l"/>
                <a:tab pos="10171113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did		B. repaired	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3770313" algn="l"/>
                <a:tab pos="5130800" algn="l"/>
                <a:tab pos="6727825" algn="l"/>
                <a:tab pos="8970963" algn="l"/>
                <a:tab pos="10171113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C. made		D. showed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TextBox 3"/>
          <p:cNvSpPr txBox="1"/>
          <p:nvPr/>
        </p:nvSpPr>
        <p:spPr>
          <a:xfrm>
            <a:off x="945134" y="3151984"/>
            <a:ext cx="444352" cy="6288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>
                <a:latin typeface="Times New Roman"/>
                <a:ea typeface="宋体"/>
              </a:rPr>
              <a:t>C</a:t>
            </a:r>
            <a:endParaRPr lang="zh-CN" altLang="en-US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3"/>
          <p:cNvSpPr txBox="1">
            <a:spLocks/>
          </p:cNvSpPr>
          <p:nvPr/>
        </p:nvSpPr>
        <p:spPr bwMode="auto">
          <a:xfrm>
            <a:off x="360854" y="4235104"/>
            <a:ext cx="11485848" cy="243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考查动词辨析。句意：大约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800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年前，人们用猪毛和竹子制作了一种牙刷。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do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做；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repair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修理；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make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制作；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show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展示。根据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“a kind of toothbrushes with pig hair and bamboo”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可知，此处指用猪毛和竹子制作了一种牙刷。故选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C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8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23808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11785"/>
          </a:xfrm>
        </p:spPr>
        <p:txBody>
          <a:bodyPr/>
          <a:lstStyle/>
          <a:p>
            <a:pPr lvl="0" indent="630238" hangingPunct="0">
              <a:lnSpc>
                <a:spcPct val="140000"/>
              </a:lnSpc>
              <a:spcAft>
                <a:spcPts val="0"/>
              </a:spcAft>
              <a:tabLst>
                <a:tab pos="5645150" algn="l"/>
                <a:tab pos="986155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toothbrushes appeared, the ancient Chinese people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teeth with some small tree branches. About 800 years ago, people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kind of toothbrushes with pig hair and bamboo. It might be the world’s earliest form of toothbrushes. As time went by, the form of toothbrushes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For example, people didn’t use pig hair to make toothbrushes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too hard. They began to use horse-tail hair which was much softer. Imagine that you travel back to hundreds of years ago and brush your teeth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sounds fantastic, doesn’t it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4246754"/>
            <a:ext cx="11485848" cy="548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251075" algn="l"/>
                <a:tab pos="4217988" algn="l"/>
                <a:tab pos="6910388" algn="l"/>
                <a:tab pos="9151938" algn="l"/>
                <a:tab pos="10171113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appeared	B. touched	C. discovered	D. changed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TextBox 3"/>
          <p:cNvSpPr txBox="1"/>
          <p:nvPr/>
        </p:nvSpPr>
        <p:spPr>
          <a:xfrm>
            <a:off x="873126" y="4265338"/>
            <a:ext cx="407484" cy="60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400" smtClean="0">
                <a:latin typeface="Times New Roman"/>
                <a:ea typeface="宋体"/>
              </a:rPr>
              <a:t>D</a:t>
            </a:r>
            <a:endParaRPr lang="zh-CN" altLang="en-US" sz="2400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4"/>
          <p:cNvSpPr txBox="1">
            <a:spLocks/>
          </p:cNvSpPr>
          <p:nvPr/>
        </p:nvSpPr>
        <p:spPr bwMode="auto">
          <a:xfrm>
            <a:off x="360854" y="4870659"/>
            <a:ext cx="11485848" cy="158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考查动词辨析。句意：随着时间的推移，牙刷的形式发生了变化。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appear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出现；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touch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触摸；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discover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发现；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change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改变。根据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“people didn’t use pig hair to make </a:t>
            </a:r>
            <a:r>
              <a:rPr lang="en-US" altLang="zh-CN" sz="2400" b="1" spc="-100" smtClean="0">
                <a:solidFill>
                  <a:srgbClr val="FF0000"/>
                </a:solidFill>
                <a:cs typeface="Times New Roman"/>
              </a:rPr>
              <a:t>toothbrushes”</a:t>
            </a:r>
            <a:r>
              <a:rPr lang="zh-CN" altLang="zh-CN" sz="2400" b="1" spc="-100" smtClean="0">
                <a:solidFill>
                  <a:srgbClr val="FF0000"/>
                </a:solidFill>
                <a:cs typeface="Times New Roman"/>
              </a:rPr>
              <a:t>可知，人们不再用猪毛制作牙刷，可见牙刷的形式发生了变化。故选</a:t>
            </a:r>
            <a:r>
              <a:rPr lang="en-US" altLang="zh-CN" sz="2400" b="1" spc="-100" smtClean="0">
                <a:solidFill>
                  <a:srgbClr val="FF0000"/>
                </a:solidFill>
                <a:cs typeface="Times New Roman"/>
              </a:rPr>
              <a:t>D</a:t>
            </a:r>
            <a:r>
              <a:rPr lang="zh-CN" altLang="zh-CN" sz="2400" b="1" spc="-10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400" spc="-1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94034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68484"/>
            <a:ext cx="11485848" cy="3711785"/>
          </a:xfrm>
        </p:spPr>
        <p:txBody>
          <a:bodyPr/>
          <a:lstStyle/>
          <a:p>
            <a:pPr lvl="0" indent="630238" hangingPunct="0">
              <a:lnSpc>
                <a:spcPct val="140000"/>
              </a:lnSpc>
              <a:spcAft>
                <a:spcPts val="0"/>
              </a:spcAft>
              <a:tabLst>
                <a:tab pos="5645150" algn="l"/>
                <a:tab pos="986155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toothbrushes appeared, the ancient Chinese people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teeth with some small tree branches. About 800 years ago, people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kind of toothbrushes with pig hair and bamboo. It might be the world’s earliest form of toothbrushes. As time went by, the form of toothbrushes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For example, people didn’t use pig hair to make toothbrushes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too hard. They began to use horse-tail hair which was much softer. Imagine that you travel back to hundreds of years ago and brush your teeth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sounds fantastic, doesn’t it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60854" y="4195127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268538" algn="l"/>
                <a:tab pos="4933950" algn="l"/>
                <a:tab pos="7831138" algn="l"/>
                <a:tab pos="10171113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because	B. so	C. or	D. but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TextBox 3"/>
          <p:cNvSpPr txBox="1"/>
          <p:nvPr/>
        </p:nvSpPr>
        <p:spPr>
          <a:xfrm>
            <a:off x="845986" y="4196459"/>
            <a:ext cx="407484" cy="60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400" smtClean="0">
                <a:latin typeface="Times New Roman"/>
                <a:ea typeface="宋体"/>
              </a:rPr>
              <a:t>A</a:t>
            </a:r>
            <a:endParaRPr lang="zh-CN" altLang="en-US" sz="2400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内容占位符 5"/>
          <p:cNvSpPr txBox="1">
            <a:spLocks/>
          </p:cNvSpPr>
          <p:nvPr/>
        </p:nvSpPr>
        <p:spPr bwMode="auto">
          <a:xfrm>
            <a:off x="360854" y="4710890"/>
            <a:ext cx="11485848" cy="193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spc="-100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400" b="1" spc="-100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400" b="1" spc="-100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400" b="1" spc="-100" smtClean="0">
                <a:solidFill>
                  <a:srgbClr val="FF0000"/>
                </a:solidFill>
                <a:cs typeface="Times New Roman"/>
              </a:rPr>
              <a:t>考查连词辨析。句意：例如，人们不用猪毛制作牙刷，因为它太硬了。</a:t>
            </a:r>
            <a:r>
              <a:rPr lang="en-US" altLang="zh-CN" sz="24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because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endParaRPr lang="en-US" altLang="zh-CN" sz="2000" b="1" u="wavy" smtClean="0">
              <a:solidFill>
                <a:srgbClr val="FF0000"/>
              </a:solidFill>
              <a:uFill>
                <a:solidFill>
                  <a:srgbClr val="00B0F0"/>
                </a:solidFill>
              </a:uFill>
              <a:cs typeface="Times New Roman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因为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 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；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so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所以；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or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或者；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but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但是。空处前后两句是因果关系，此处表示原因，用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because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引导。故选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590453" y="5101391"/>
            <a:ext cx="4545313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en-US" altLang="zh-CN" sz="2400">
                <a:solidFill>
                  <a:srgbClr val="00B0F0"/>
                </a:solidFill>
                <a:latin typeface="+mn-lt"/>
                <a:ea typeface="楷体" pitchFamily="49" charset="-122"/>
                <a:cs typeface="Times New Roman"/>
              </a:rPr>
              <a:t>because of </a:t>
            </a:r>
            <a:r>
              <a:rPr lang="zh-CN" altLang="en-US" sz="2400">
                <a:solidFill>
                  <a:srgbClr val="00B0F0"/>
                </a:solidFill>
                <a:latin typeface="+mn-lt"/>
                <a:ea typeface="楷体" pitchFamily="49" charset="-122"/>
                <a:cs typeface="Times New Roman"/>
              </a:rPr>
              <a:t>因为，是介词短语</a:t>
            </a:r>
            <a:endParaRPr lang="zh-CN" altLang="zh-CN" sz="2400">
              <a:solidFill>
                <a:srgbClr val="00B0F0"/>
              </a:solidFill>
              <a:latin typeface="楷体" pitchFamily="49" charset="-122"/>
              <a:ea typeface="楷体" pitchFamily="49" charset="-122"/>
              <a:cs typeface="Times New Roman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5726" y="5194373"/>
            <a:ext cx="576064" cy="423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9845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50936"/>
          </a:xfrm>
        </p:spPr>
        <p:txBody>
          <a:bodyPr/>
          <a:lstStyle/>
          <a:p>
            <a:pPr lvl="0" indent="630238" hangingPunct="0">
              <a:lnSpc>
                <a:spcPct val="140000"/>
              </a:lnSpc>
              <a:spcAft>
                <a:spcPts val="0"/>
              </a:spcAft>
              <a:tabLst>
                <a:tab pos="5645150" algn="l"/>
                <a:tab pos="986155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toothbrushes appeared, the ancient Chinese people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teeth with some small tree branches. About 800 years ago, people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kind of toothbrushes with pig hair and bamboo. It might be the world’s earliest form of toothbrushes. As time went by, the form of toothbrushes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For example, people didn’t use pig hair to make toothbrushes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too hard. They began to use horse-tail hair which was much softer. Imagine that you travel back to hundreds of years ago and brush your teeth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sounds fantastic, doesn’t it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内容占位符 2"/>
          <p:cNvSpPr txBox="1">
            <a:spLocks/>
          </p:cNvSpPr>
          <p:nvPr/>
        </p:nvSpPr>
        <p:spPr bwMode="auto">
          <a:xfrm>
            <a:off x="357569" y="427066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25675" algn="l"/>
                <a:tab pos="4037013" algn="l"/>
                <a:tab pos="6184900" algn="l"/>
                <a:tab pos="7081838" algn="l"/>
                <a:tab pos="7831138" algn="l"/>
                <a:tab pos="9239250" algn="l"/>
                <a:tab pos="10171113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angrily	B. hardly	C. comfortably	D. badly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TextBox 3"/>
          <p:cNvSpPr txBox="1"/>
          <p:nvPr/>
        </p:nvSpPr>
        <p:spPr>
          <a:xfrm>
            <a:off x="859693" y="439659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altLang="zh-CN" sz="2400">
                <a:latin typeface="Times New Roman"/>
                <a:ea typeface="宋体"/>
              </a:rPr>
              <a:t>C</a:t>
            </a:r>
            <a:endParaRPr lang="zh-CN" altLang="en-US" sz="2400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9" name="内容占位符 6"/>
          <p:cNvSpPr txBox="1">
            <a:spLocks/>
          </p:cNvSpPr>
          <p:nvPr/>
        </p:nvSpPr>
        <p:spPr bwMode="auto">
          <a:xfrm>
            <a:off x="360854" y="47919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考查副词辨析。句意：想象一下，你穿越到几百年前，舒服地刷牙。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angrily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生气地；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hardly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几乎不；</a:t>
            </a:r>
            <a:r>
              <a:rPr lang="en-US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comfortably</a:t>
            </a:r>
            <a:r>
              <a:rPr lang="zh-CN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舒服地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 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；</a:t>
            </a:r>
            <a:r>
              <a:rPr lang="en-US" altLang="zh-CN" sz="2400" b="1" spc="-100" smtClean="0">
                <a:solidFill>
                  <a:srgbClr val="FF0000"/>
                </a:solidFill>
                <a:cs typeface="Times New Roman"/>
              </a:rPr>
              <a:t>badly</a:t>
            </a:r>
            <a:r>
              <a:rPr lang="zh-CN" altLang="zh-CN" sz="2400" b="1" spc="-100" smtClean="0">
                <a:solidFill>
                  <a:srgbClr val="FF0000"/>
                </a:solidFill>
                <a:cs typeface="Times New Roman"/>
              </a:rPr>
              <a:t>非常。根据</a:t>
            </a:r>
            <a:r>
              <a:rPr lang="en-US" altLang="zh-CN" sz="2400" b="1" spc="-100" smtClean="0">
                <a:solidFill>
                  <a:srgbClr val="FF0000"/>
                </a:solidFill>
                <a:cs typeface="Times New Roman"/>
              </a:rPr>
              <a:t>“It soundsfantastic”</a:t>
            </a:r>
            <a:r>
              <a:rPr lang="zh-CN" altLang="zh-CN" sz="2400" b="1" spc="-100" smtClean="0">
                <a:solidFill>
                  <a:srgbClr val="FF0000"/>
                </a:solidFill>
                <a:cs typeface="Times New Roman"/>
              </a:rPr>
              <a:t>可知，是舒服地刷牙。故选</a:t>
            </a:r>
            <a:r>
              <a:rPr lang="en-US" altLang="zh-CN" sz="2400" b="1" spc="-100" smtClean="0">
                <a:solidFill>
                  <a:srgbClr val="FF0000"/>
                </a:solidFill>
                <a:cs typeface="Times New Roman"/>
              </a:rPr>
              <a:t>C</a:t>
            </a:r>
            <a:r>
              <a:rPr lang="zh-CN" altLang="zh-CN" sz="2400" b="1" spc="-10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400" spc="-1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224399" y="5859109"/>
            <a:ext cx="5514529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en-US" altLang="zh-CN" sz="2400">
                <a:solidFill>
                  <a:srgbClr val="00B0F0"/>
                </a:solidFill>
                <a:latin typeface="+mn-lt"/>
                <a:ea typeface="楷体" pitchFamily="49" charset="-122"/>
                <a:cs typeface="Times New Roman"/>
              </a:rPr>
              <a:t>comfortable</a:t>
            </a:r>
            <a:r>
              <a:rPr lang="zh-CN" altLang="en-US" sz="2400">
                <a:solidFill>
                  <a:srgbClr val="00B0F0"/>
                </a:solidFill>
                <a:latin typeface="+mn-lt"/>
                <a:ea typeface="楷体" pitchFamily="49" charset="-122"/>
                <a:cs typeface="Times New Roman"/>
              </a:rPr>
              <a:t>是形容词，意为</a:t>
            </a:r>
            <a:r>
              <a:rPr lang="zh-CN" altLang="en-US" sz="2400" smtClean="0">
                <a:solidFill>
                  <a:srgbClr val="00B0F0"/>
                </a:solidFill>
                <a:latin typeface="+mn-lt"/>
                <a:ea typeface="楷体" pitchFamily="49" charset="-122"/>
                <a:cs typeface="Times New Roman"/>
              </a:rPr>
              <a:t>“舒适的</a:t>
            </a:r>
            <a:r>
              <a:rPr lang="en-US" altLang="zh-CN" sz="2400" smtClean="0">
                <a:solidFill>
                  <a:srgbClr val="00B0F0"/>
                </a:solidFill>
                <a:latin typeface="+mn-ea"/>
                <a:ea typeface="+mn-ea"/>
                <a:cs typeface="Times New Roman"/>
              </a:rPr>
              <a:t>”</a:t>
            </a:r>
            <a:endParaRPr lang="zh-CN" altLang="zh-CN" sz="2400">
              <a:solidFill>
                <a:srgbClr val="00B0F0"/>
              </a:solidFill>
              <a:latin typeface="+mn-ea"/>
              <a:ea typeface="+mn-ea"/>
              <a:cs typeface="Times New Roman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958" y="5876861"/>
            <a:ext cx="361441" cy="318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4467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830</Words>
  <Application>Microsoft Office PowerPoint</Application>
  <PresentationFormat>自定义</PresentationFormat>
  <Paragraphs>60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2025-09-13T09:07:17Z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